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1" r:id="rId4"/>
    <p:sldId id="258" r:id="rId5"/>
    <p:sldId id="273" r:id="rId6"/>
    <p:sldId id="267" r:id="rId7"/>
    <p:sldId id="268" r:id="rId8"/>
    <p:sldId id="259" r:id="rId9"/>
    <p:sldId id="276" r:id="rId10"/>
    <p:sldId id="272" r:id="rId11"/>
    <p:sldId id="266" r:id="rId12"/>
    <p:sldId id="271" r:id="rId13"/>
    <p:sldId id="274" r:id="rId14"/>
    <p:sldId id="260" r:id="rId15"/>
    <p:sldId id="269" r:id="rId16"/>
    <p:sldId id="270" r:id="rId17"/>
    <p:sldId id="261" r:id="rId18"/>
    <p:sldId id="280" r:id="rId19"/>
    <p:sldId id="262" r:id="rId20"/>
    <p:sldId id="263" r:id="rId21"/>
    <p:sldId id="264" r:id="rId22"/>
    <p:sldId id="278" r:id="rId23"/>
    <p:sldId id="275" r:id="rId24"/>
    <p:sldId id="279" r:id="rId25"/>
    <p:sldId id="277" r:id="rId26"/>
    <p:sldId id="26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AKE%20COUNTY%20SAFETY%20COUNCIL%201-2011\F&amp;S%20and%20premium%20chart%20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AKE%20COUNTY%20SAFETY%20COUNCIL%201-2011\Cleveland%20Accident%20Trend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AKE%20COUNTY%20SAFETY%20COUNCIL%201-2011\Cleveland%20Accident%20Trend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AKE%20COUNTY%20SAFETY%20COUNCIL%201-2011\05%20Trends%20by%20machine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AKE%20COUNTY%20SAFETY%20COUNCIL%201-2011\F&amp;S%20and%20premium%20chart%201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LAKE%20COUNTY%20SAFETY%20COUNCIL%201-2011\Accident%20Data%20Pareto(1).xlsm" TargetMode="External"/><Relationship Id="rId1" Type="http://schemas.openxmlformats.org/officeDocument/2006/relationships/image" Target="../media/image6.jpeg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LAKE%20COUNTY%20SAFETY%20COUNCIL%201-2011\Accident%20Data%20Pareto(1).xlsm" TargetMode="External"/><Relationship Id="rId1" Type="http://schemas.openxmlformats.org/officeDocument/2006/relationships/image" Target="../media/image6.jpeg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AKE%20COUNTY%20SAFETY%20COUNCIL%201-2011\F&amp;S%20and%20premium%20chart%204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AKE%20COUNTY%20SAFETY%20COUNCIL%201-2011\F&amp;S%20and%20premium%20chart%204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Company</a:t>
            </a:r>
            <a:r>
              <a:rPr lang="en-US" baseline="0"/>
              <a:t> A</a:t>
            </a:r>
            <a:r>
              <a:rPr lang="en-US"/>
              <a:t>                                                   </a:t>
            </a: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 Workers Compensation Claims 
2001-2005</a:t>
            </a:r>
          </a:p>
        </c:rich>
      </c:tx>
      <c:layout>
        <c:manualLayout>
          <c:xMode val="edge"/>
          <c:yMode val="edge"/>
          <c:x val="0.25274770480573278"/>
          <c:y val="3.594782714150315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553137793930636"/>
          <c:y val="0.35947827141503175"/>
          <c:w val="0.83882933913786961"/>
          <c:h val="0.38562214569976166"/>
        </c:manualLayout>
      </c:layout>
      <c:barChart>
        <c:barDir val="col"/>
        <c:grouping val="clustered"/>
        <c:ser>
          <c:idx val="0"/>
          <c:order val="0"/>
          <c:tx>
            <c:strRef>
              <c:f>Sheet1!$B$27</c:f>
              <c:strCache>
                <c:ptCount val="1"/>
                <c:pt idx="0">
                  <c:v>Claims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Sheet1!$A$28:$A$32</c:f>
              <c:numCache>
                <c:formatCode>General</c:formatCode>
                <c:ptCount val="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</c:numCache>
            </c:numRef>
          </c:cat>
          <c:val>
            <c:numRef>
              <c:f>Sheet1!$B$28:$B$32</c:f>
              <c:numCache>
                <c:formatCode>General</c:formatCode>
                <c:ptCount val="5"/>
                <c:pt idx="0">
                  <c:v>25</c:v>
                </c:pt>
                <c:pt idx="1">
                  <c:v>15</c:v>
                </c:pt>
                <c:pt idx="2">
                  <c:v>11</c:v>
                </c:pt>
                <c:pt idx="3">
                  <c:v>13</c:v>
                </c:pt>
                <c:pt idx="4">
                  <c:v>11</c:v>
                </c:pt>
              </c:numCache>
            </c:numRef>
          </c:val>
        </c:ser>
        <c:dLbls>
          <c:showVal val="1"/>
        </c:dLbls>
        <c:axId val="75676288"/>
        <c:axId val="73741056"/>
      </c:barChart>
      <c:catAx>
        <c:axId val="756762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5219789555770582"/>
              <c:y val="0.8594798671104847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741056"/>
        <c:crosses val="autoZero"/>
        <c:auto val="1"/>
        <c:lblAlgn val="ctr"/>
        <c:lblOffset val="100"/>
        <c:tickLblSkip val="1"/>
        <c:tickMarkSkip val="1"/>
      </c:catAx>
      <c:valAx>
        <c:axId val="7374105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# Claims</a:t>
                </a:r>
              </a:p>
            </c:rich>
          </c:tx>
          <c:layout>
            <c:manualLayout>
              <c:xMode val="edge"/>
              <c:yMode val="edge"/>
              <c:x val="2.930408171660678E-2"/>
              <c:y val="0.450981831411584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676288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Number of Accidents by Day (data from 1997-2002)</a:t>
            </a:r>
          </a:p>
        </c:rich>
      </c:tx>
      <c:layout>
        <c:manualLayout>
          <c:xMode val="edge"/>
          <c:yMode val="edge"/>
          <c:x val="0.28301886792452957"/>
          <c:y val="1.9575856443719453E-2"/>
        </c:manualLayout>
      </c:layout>
      <c:spPr>
        <a:solidFill>
          <a:srgbClr val="FFFF00"/>
        </a:solidFill>
        <a:ln w="25400">
          <a:noFill/>
        </a:ln>
      </c:spPr>
    </c:title>
    <c:view3D>
      <c:hPercent val="61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noFill/>
        <a:ln w="12700">
          <a:solidFill>
            <a:srgbClr val="808080"/>
          </a:solidFill>
          <a:prstDash val="solid"/>
        </a:ln>
      </c:spPr>
    </c:sideWall>
    <c:backWall>
      <c:spPr>
        <a:noFill/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8312985571587126"/>
          <c:y val="0.10277324632952707"/>
          <c:w val="0.80577136514983361"/>
          <c:h val="0.78955954323001631"/>
        </c:manualLayout>
      </c:layout>
      <c:bar3DChart>
        <c:barDir val="col"/>
        <c:grouping val="clustered"/>
        <c:ser>
          <c:idx val="0"/>
          <c:order val="0"/>
          <c:tx>
            <c:strRef>
              <c:f>Sheet3!$E$1</c:f>
              <c:strCache>
                <c:ptCount val="1"/>
                <c:pt idx="0">
                  <c:v>Number of Accidents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Sheet3!$D$2:$D$8</c:f>
              <c:strCache>
                <c:ptCount val="7"/>
                <c:pt idx="0">
                  <c:v>Sun</c:v>
                </c:pt>
                <c:pt idx="1">
                  <c:v>Mon</c:v>
                </c:pt>
                <c:pt idx="2">
                  <c:v>Tues</c:v>
                </c:pt>
                <c:pt idx="3">
                  <c:v>Wed</c:v>
                </c:pt>
                <c:pt idx="4">
                  <c:v>Thurs</c:v>
                </c:pt>
                <c:pt idx="5">
                  <c:v>Fri</c:v>
                </c:pt>
                <c:pt idx="6">
                  <c:v>Sat</c:v>
                </c:pt>
              </c:strCache>
            </c:strRef>
          </c:cat>
          <c:val>
            <c:numRef>
              <c:f>Sheet3!$E$2:$E$8</c:f>
              <c:numCache>
                <c:formatCode>General</c:formatCode>
                <c:ptCount val="7"/>
                <c:pt idx="0">
                  <c:v>1</c:v>
                </c:pt>
                <c:pt idx="1">
                  <c:v>5</c:v>
                </c:pt>
                <c:pt idx="2">
                  <c:v>5</c:v>
                </c:pt>
                <c:pt idx="3">
                  <c:v>9</c:v>
                </c:pt>
                <c:pt idx="4">
                  <c:v>2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dLbls>
          <c:showVal val="1"/>
        </c:dLbls>
        <c:shape val="box"/>
        <c:axId val="73787264"/>
        <c:axId val="74186752"/>
        <c:axId val="0"/>
      </c:bar3DChart>
      <c:catAx>
        <c:axId val="737872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Week Day</a:t>
                </a:r>
              </a:p>
            </c:rich>
          </c:tx>
          <c:layout>
            <c:manualLayout>
              <c:xMode val="edge"/>
              <c:yMode val="edge"/>
              <c:x val="0.53052164261931312"/>
              <c:y val="0.9053833605220212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186752"/>
        <c:crosses val="autoZero"/>
        <c:auto val="1"/>
        <c:lblAlgn val="ctr"/>
        <c:lblOffset val="100"/>
        <c:tickLblSkip val="1"/>
        <c:tickMarkSkip val="1"/>
      </c:catAx>
      <c:valAx>
        <c:axId val="7418675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Accidents</a:t>
                </a:r>
              </a:p>
            </c:rich>
          </c:tx>
          <c:layout>
            <c:manualLayout>
              <c:xMode val="edge"/>
              <c:yMode val="edge"/>
              <c:x val="1.3318534961154272E-2"/>
              <c:y val="0.50244698205546456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7872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Number of Accidents by Hour (data from 1997 - 2002)</a:t>
            </a:r>
          </a:p>
        </c:rich>
      </c:tx>
      <c:layout>
        <c:manualLayout>
          <c:xMode val="edge"/>
          <c:yMode val="edge"/>
          <c:x val="0.27857935627081032"/>
          <c:y val="1.7944535073409467E-2"/>
        </c:manualLayout>
      </c:layout>
      <c:spPr>
        <a:solidFill>
          <a:srgbClr val="FFFF00"/>
        </a:solidFill>
        <a:ln w="25400">
          <a:noFill/>
        </a:ln>
      </c:spPr>
    </c:title>
    <c:view3D>
      <c:hPercent val="61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noFill/>
        <a:ln w="12700">
          <a:solidFill>
            <a:srgbClr val="808080"/>
          </a:solidFill>
          <a:prstDash val="solid"/>
        </a:ln>
      </c:spPr>
    </c:sideWall>
    <c:backWall>
      <c:spPr>
        <a:noFill/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8423973362930124"/>
          <c:y val="0.10603588907014692"/>
          <c:w val="0.80355160932297442"/>
          <c:h val="0.72756933115823819"/>
        </c:manualLayout>
      </c:layout>
      <c:bar3DChart>
        <c:barDir val="col"/>
        <c:grouping val="clustered"/>
        <c:ser>
          <c:idx val="0"/>
          <c:order val="0"/>
          <c:tx>
            <c:strRef>
              <c:f>Sheet3!$G$13</c:f>
              <c:strCache>
                <c:ptCount val="1"/>
                <c:pt idx="0">
                  <c:v>Number of Accidents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Sheet3!$F$14:$F$32</c:f>
              <c:strCache>
                <c:ptCount val="19"/>
                <c:pt idx="0">
                  <c:v>5-6 am</c:v>
                </c:pt>
                <c:pt idx="1">
                  <c:v>6-7 am</c:v>
                </c:pt>
                <c:pt idx="2">
                  <c:v>7-8 am</c:v>
                </c:pt>
                <c:pt idx="3">
                  <c:v>8-9 am</c:v>
                </c:pt>
                <c:pt idx="4">
                  <c:v>9-10 am</c:v>
                </c:pt>
                <c:pt idx="5">
                  <c:v>10-11 am</c:v>
                </c:pt>
                <c:pt idx="6">
                  <c:v>11-12 am</c:v>
                </c:pt>
                <c:pt idx="7">
                  <c:v>12-1 am</c:v>
                </c:pt>
                <c:pt idx="8">
                  <c:v>1-2 pm</c:v>
                </c:pt>
                <c:pt idx="9">
                  <c:v>2-3 pm</c:v>
                </c:pt>
                <c:pt idx="10">
                  <c:v>3-4 pm</c:v>
                </c:pt>
                <c:pt idx="11">
                  <c:v>4-5 pm</c:v>
                </c:pt>
                <c:pt idx="12">
                  <c:v>5-6 pm</c:v>
                </c:pt>
                <c:pt idx="13">
                  <c:v>6-7 pm</c:v>
                </c:pt>
                <c:pt idx="14">
                  <c:v>7-8 pm</c:v>
                </c:pt>
                <c:pt idx="15">
                  <c:v>8-9 pm</c:v>
                </c:pt>
                <c:pt idx="16">
                  <c:v>9-10 pm</c:v>
                </c:pt>
                <c:pt idx="17">
                  <c:v>10-11 pm</c:v>
                </c:pt>
                <c:pt idx="18">
                  <c:v>11-12 pm</c:v>
                </c:pt>
              </c:strCache>
            </c:strRef>
          </c:cat>
          <c:val>
            <c:numRef>
              <c:f>Sheet3!$G$14:$G$32</c:f>
              <c:numCache>
                <c:formatCode>General</c:formatCode>
                <c:ptCount val="19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</c:numCache>
            </c:numRef>
          </c:val>
        </c:ser>
        <c:dLbls>
          <c:showVal val="1"/>
        </c:dLbls>
        <c:shape val="box"/>
        <c:axId val="74216192"/>
        <c:axId val="74218112"/>
        <c:axId val="0"/>
      </c:bar3DChart>
      <c:catAx>
        <c:axId val="742161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Time</a:t>
                </a:r>
              </a:p>
            </c:rich>
          </c:tx>
          <c:layout>
            <c:manualLayout>
              <c:xMode val="edge"/>
              <c:yMode val="edge"/>
              <c:x val="0.55937846836848093"/>
              <c:y val="0.9314845024469821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18112"/>
        <c:crosses val="autoZero"/>
        <c:auto val="1"/>
        <c:lblAlgn val="ctr"/>
        <c:lblOffset val="100"/>
        <c:tickLblSkip val="1"/>
        <c:tickMarkSkip val="1"/>
      </c:catAx>
      <c:valAx>
        <c:axId val="7421811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Accidents</a:t>
                </a:r>
              </a:p>
            </c:rich>
          </c:tx>
          <c:layout>
            <c:manualLayout>
              <c:xMode val="edge"/>
              <c:yMode val="edge"/>
              <c:x val="1.4428412874583796E-2"/>
              <c:y val="0.461663947797716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216192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INJURIES </a:t>
            </a:r>
            <a:r>
              <a:rPr lang="en-US" dirty="0"/>
              <a:t>BY </a:t>
            </a:r>
            <a:r>
              <a:rPr lang="en-US" dirty="0" smtClean="0"/>
              <a:t>MACHINE</a:t>
            </a:r>
          </a:p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2005-2010</a:t>
            </a:r>
            <a:endParaRPr lang="en-US" dirty="0"/>
          </a:p>
        </c:rich>
      </c:tx>
      <c:layout>
        <c:manualLayout>
          <c:xMode val="edge"/>
          <c:yMode val="edge"/>
          <c:x val="0.1509433962264157"/>
          <c:y val="1.957585644371944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2097669256381813"/>
          <c:y val="0.20880913539967391"/>
          <c:w val="0.48945615982242024"/>
          <c:h val="0.71941272430668846"/>
        </c:manualLayout>
      </c:layout>
      <c:pieChart>
        <c:varyColors val="1"/>
        <c:ser>
          <c:idx val="0"/>
          <c:order val="0"/>
          <c:tx>
            <c:strRef>
              <c:f>TOTALS!$F$1</c:f>
              <c:strCache>
                <c:ptCount val="1"/>
                <c:pt idx="0">
                  <c:v>March TJO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TOTALS!$A$2:$A$12</c:f>
              <c:strCache>
                <c:ptCount val="11"/>
                <c:pt idx="0">
                  <c:v>Baler</c:v>
                </c:pt>
                <c:pt idx="1">
                  <c:v>Corrugator</c:v>
                </c:pt>
                <c:pt idx="2">
                  <c:v>125 Die Cutter</c:v>
                </c:pt>
                <c:pt idx="3">
                  <c:v>126 Die Cutter</c:v>
                </c:pt>
                <c:pt idx="4">
                  <c:v>130 Flexo</c:v>
                </c:pt>
                <c:pt idx="5">
                  <c:v>131 Flexo</c:v>
                </c:pt>
                <c:pt idx="6">
                  <c:v>Shipping/Trucker</c:v>
                </c:pt>
                <c:pt idx="7">
                  <c:v>Bander</c:v>
                </c:pt>
                <c:pt idx="8">
                  <c:v>Maint/Boiler</c:v>
                </c:pt>
                <c:pt idx="9">
                  <c:v>Die Room/Quality</c:v>
                </c:pt>
                <c:pt idx="10">
                  <c:v>Office/Home</c:v>
                </c:pt>
              </c:strCache>
            </c:strRef>
          </c:cat>
          <c:val>
            <c:numRef>
              <c:f>TOTALS!$F$2:$F$12</c:f>
              <c:numCache>
                <c:formatCode>General</c:formatCode>
                <c:ptCount val="11"/>
                <c:pt idx="0">
                  <c:v>29</c:v>
                </c:pt>
                <c:pt idx="1">
                  <c:v>66</c:v>
                </c:pt>
                <c:pt idx="2">
                  <c:v>24</c:v>
                </c:pt>
                <c:pt idx="3">
                  <c:v>27</c:v>
                </c:pt>
                <c:pt idx="4">
                  <c:v>26</c:v>
                </c:pt>
                <c:pt idx="5">
                  <c:v>31</c:v>
                </c:pt>
                <c:pt idx="6">
                  <c:v>48</c:v>
                </c:pt>
                <c:pt idx="7">
                  <c:v>10</c:v>
                </c:pt>
                <c:pt idx="8">
                  <c:v>27</c:v>
                </c:pt>
                <c:pt idx="9">
                  <c:v>10</c:v>
                </c:pt>
                <c:pt idx="10">
                  <c:v>23</c:v>
                </c:pt>
              </c:numCache>
            </c:numRef>
          </c:val>
        </c:ser>
        <c:dLbls>
          <c:showVal val="1"/>
        </c:dLbls>
        <c:firstSliceAng val="0"/>
      </c:pieChart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71476137624861402"/>
          <c:y val="0.19086460032626443"/>
          <c:w val="0.20088790233074361"/>
          <c:h val="0.7699836867862969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8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Company</a:t>
            </a:r>
            <a:r>
              <a:rPr lang="en-US" baseline="0"/>
              <a:t> A</a:t>
            </a:r>
            <a:r>
              <a:rPr lang="en-US"/>
              <a:t> 
Top 4 Injuries by Type/Body Part
2001-2005</a:t>
            </a:r>
          </a:p>
        </c:rich>
      </c:tx>
      <c:layout>
        <c:manualLayout>
          <c:xMode val="edge"/>
          <c:yMode val="edge"/>
          <c:x val="0.26063874916671714"/>
          <c:y val="3.389839859860135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120590094106854"/>
          <c:y val="0.31638505358694691"/>
          <c:w val="0.84397309253984865"/>
          <c:h val="0.40960564973309976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8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Sheet1!$A$51:$A$54</c:f>
              <c:strCache>
                <c:ptCount val="4"/>
                <c:pt idx="0">
                  <c:v>Open wound-hand/finger</c:v>
                </c:pt>
                <c:pt idx="1">
                  <c:v>Contusion-hand/finger</c:v>
                </c:pt>
                <c:pt idx="2">
                  <c:v>Fracture-hand</c:v>
                </c:pt>
                <c:pt idx="3">
                  <c:v>Sprain-back</c:v>
                </c:pt>
              </c:strCache>
            </c:strRef>
          </c:cat>
          <c:val>
            <c:numRef>
              <c:f>Sheet1!$B$51:$B$54</c:f>
              <c:numCache>
                <c:formatCode>General</c:formatCode>
                <c:ptCount val="4"/>
                <c:pt idx="0">
                  <c:v>13</c:v>
                </c:pt>
                <c:pt idx="1">
                  <c:v>6</c:v>
                </c:pt>
                <c:pt idx="2">
                  <c:v>5</c:v>
                </c:pt>
                <c:pt idx="3">
                  <c:v>7</c:v>
                </c:pt>
              </c:numCache>
            </c:numRef>
          </c:val>
        </c:ser>
        <c:dLbls>
          <c:showVal val="1"/>
        </c:dLbls>
        <c:axId val="74647040"/>
        <c:axId val="74648960"/>
      </c:barChart>
      <c:catAx>
        <c:axId val="746470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Injury Type/Body Part</a:t>
                </a:r>
              </a:p>
            </c:rich>
          </c:tx>
          <c:layout>
            <c:manualLayout>
              <c:xMode val="edge"/>
              <c:yMode val="edge"/>
              <c:x val="0.41666738812366388"/>
              <c:y val="0.8785334970137519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648960"/>
        <c:crosses val="autoZero"/>
        <c:auto val="1"/>
        <c:lblAlgn val="ctr"/>
        <c:lblOffset val="100"/>
        <c:tickLblSkip val="1"/>
        <c:tickMarkSkip val="1"/>
      </c:catAx>
      <c:valAx>
        <c:axId val="7464896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claims</a:t>
                </a:r>
              </a:p>
            </c:rich>
          </c:tx>
          <c:layout>
            <c:manualLayout>
              <c:xMode val="edge"/>
              <c:yMode val="edge"/>
              <c:x val="2.8368843446717515E-2"/>
              <c:y val="0.3418088525358973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64704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Accident Cause</a:t>
            </a:r>
            <a:endParaRPr lang="en-US" dirty="0"/>
          </a:p>
        </c:rich>
      </c:tx>
      <c:layout>
        <c:manualLayout>
          <c:xMode val="edge"/>
          <c:yMode val="edge"/>
          <c:x val="0.39153901216893339"/>
          <c:y val="2.731432219621195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27463054187192121"/>
          <c:y val="0.18083198607028642"/>
          <c:w val="0.48768472906404048"/>
          <c:h val="0.71609466483833284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explosion val="9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4"/>
              <c:layout>
                <c:manualLayout>
                  <c:x val="-6.8719935576234792E-2"/>
                  <c:y val="-0.18211126480811521"/>
                </c:manualLayout>
              </c:layout>
              <c:showVal val="1"/>
              <c:showCatName val="1"/>
              <c:separator>
</c:separator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  <c:showCatName val="1"/>
            <c:separator>
</c:separator>
            <c:showLeaderLines val="1"/>
          </c:dLbls>
          <c:cat>
            <c:strRef>
              <c:f>'Category Distribution'!$A$3:$A$10</c:f>
              <c:strCache>
                <c:ptCount val="8"/>
                <c:pt idx="0">
                  <c:v>Body Mechanics</c:v>
                </c:pt>
                <c:pt idx="1">
                  <c:v>Communication</c:v>
                </c:pt>
                <c:pt idx="2">
                  <c:v>Body Position</c:v>
                </c:pt>
                <c:pt idx="3">
                  <c:v>Housekeeping</c:v>
                </c:pt>
                <c:pt idx="4">
                  <c:v>Tool and Equipment Use</c:v>
                </c:pt>
                <c:pt idx="5">
                  <c:v>Other</c:v>
                </c:pt>
                <c:pt idx="6">
                  <c:v>PPE</c:v>
                </c:pt>
                <c:pt idx="7">
                  <c:v>No Precaution</c:v>
                </c:pt>
              </c:strCache>
            </c:strRef>
          </c:cat>
          <c:val>
            <c:numRef>
              <c:f>'Category Distribution'!$B$3:$B$10</c:f>
              <c:numCache>
                <c:formatCode>0%</c:formatCode>
                <c:ptCount val="8"/>
                <c:pt idx="0">
                  <c:v>0.19491525423728842</c:v>
                </c:pt>
                <c:pt idx="1">
                  <c:v>4.6610169491525397E-2</c:v>
                </c:pt>
                <c:pt idx="2">
                  <c:v>0.37288135593220439</c:v>
                </c:pt>
                <c:pt idx="3">
                  <c:v>6.7796610169491733E-2</c:v>
                </c:pt>
                <c:pt idx="4">
                  <c:v>0.3559322033898315</c:v>
                </c:pt>
                <c:pt idx="5">
                  <c:v>0.15677966101694921</c:v>
                </c:pt>
                <c:pt idx="6">
                  <c:v>0.19491525423728842</c:v>
                </c:pt>
                <c:pt idx="7">
                  <c:v>2.5423728813559372E-2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</c:chart>
  <c:spPr>
    <a:blipFill dpi="0" rotWithShape="0">
      <a:blip xmlns:r="http://schemas.openxmlformats.org/officeDocument/2006/relationships" r:embed="rId1"/>
      <a:srcRect/>
      <a:tile tx="0" ty="0" sx="100000" sy="100000" flip="none" algn="tl"/>
    </a:blipFill>
    <a:ln w="3175">
      <a:solidFill>
        <a:srgbClr val="000000"/>
      </a:solidFill>
      <a:prstDash val="solid"/>
    </a:ln>
  </c:spPr>
  <c:txPr>
    <a:bodyPr/>
    <a:lstStyle/>
    <a:p>
      <a:pPr>
        <a:defRPr sz="16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5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Body Position</a:t>
            </a:r>
          </a:p>
          <a:p>
            <a:pPr>
              <a:defRPr sz="12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(% of Category Only)</a:t>
            </a:r>
          </a:p>
        </c:rich>
      </c:tx>
      <c:layout>
        <c:manualLayout>
          <c:xMode val="edge"/>
          <c:yMode val="edge"/>
          <c:x val="0.34776174620791711"/>
          <c:y val="7.0146818923327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22308546059933451"/>
          <c:y val="0.24143556280587294"/>
          <c:w val="0.41176470588235387"/>
          <c:h val="0.60522022838499323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explosion val="2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'Gph Data'!$A$16:$A$20</c:f>
              <c:strCache>
                <c:ptCount val="5"/>
                <c:pt idx="0">
                  <c:v>Line of Fire</c:v>
                </c:pt>
                <c:pt idx="1">
                  <c:v>Pinch Points</c:v>
                </c:pt>
                <c:pt idx="2">
                  <c:v>Eyes on Path</c:v>
                </c:pt>
                <c:pt idx="3">
                  <c:v>Footing</c:v>
                </c:pt>
                <c:pt idx="4">
                  <c:v>Confined Space</c:v>
                </c:pt>
              </c:strCache>
            </c:strRef>
          </c:cat>
          <c:val>
            <c:numRef>
              <c:f>'Gph Data'!$B$16:$B$20</c:f>
              <c:numCache>
                <c:formatCode>0.00%</c:formatCode>
                <c:ptCount val="5"/>
                <c:pt idx="0">
                  <c:v>0.14406779661016972</c:v>
                </c:pt>
                <c:pt idx="1">
                  <c:v>3.8135593220338986E-2</c:v>
                </c:pt>
                <c:pt idx="2">
                  <c:v>0.14830508474576298</c:v>
                </c:pt>
                <c:pt idx="3">
                  <c:v>2.5423728813559372E-2</c:v>
                </c:pt>
                <c:pt idx="4">
                  <c:v>1.6949152542372881E-2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</c:chart>
  <c:spPr>
    <a:blipFill dpi="0" rotWithShape="0">
      <a:blip xmlns:r="http://schemas.openxmlformats.org/officeDocument/2006/relationships" r:embed="rId1"/>
      <a:srcRect/>
      <a:tile tx="0" ty="0" sx="100000" sy="100000" flip="none" algn="tl"/>
    </a:blip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Company B Compensation Claims
 2001-2005</a:t>
            </a:r>
          </a:p>
        </c:rich>
      </c:tx>
      <c:layout>
        <c:manualLayout>
          <c:xMode val="edge"/>
          <c:yMode val="edge"/>
          <c:x val="0.21794910776726398"/>
          <c:y val="3.623201225661049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1904783197371506"/>
          <c:y val="0.31521850663251111"/>
          <c:w val="0.85531288510346037"/>
          <c:h val="0.43478414707932544"/>
        </c:manualLayout>
      </c:layout>
      <c:barChart>
        <c:barDir val="col"/>
        <c:grouping val="clustered"/>
        <c:ser>
          <c:idx val="0"/>
          <c:order val="0"/>
          <c:tx>
            <c:strRef>
              <c:f>Sheet1!$B$27</c:f>
              <c:strCache>
                <c:ptCount val="1"/>
                <c:pt idx="0">
                  <c:v>Claims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numRef>
              <c:f>Sheet1!$A$28:$A$32</c:f>
              <c:numCache>
                <c:formatCode>General</c:formatCode>
                <c:ptCount val="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</c:numCache>
            </c:numRef>
          </c:cat>
          <c:val>
            <c:numRef>
              <c:f>Sheet1!$B$28:$B$32</c:f>
              <c:numCache>
                <c:formatCode>General</c:formatCode>
                <c:ptCount val="5"/>
                <c:pt idx="0">
                  <c:v>23</c:v>
                </c:pt>
                <c:pt idx="1">
                  <c:v>21</c:v>
                </c:pt>
                <c:pt idx="2">
                  <c:v>14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</c:ser>
        <c:dLbls>
          <c:showVal val="1"/>
        </c:dLbls>
        <c:axId val="75887744"/>
        <c:axId val="75889664"/>
      </c:barChart>
      <c:catAx>
        <c:axId val="758877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51648444025519469"/>
              <c:y val="0.8623218917073274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889664"/>
        <c:crosses val="autoZero"/>
        <c:auto val="1"/>
        <c:lblAlgn val="ctr"/>
        <c:lblOffset val="100"/>
        <c:tickLblSkip val="1"/>
        <c:tickMarkSkip val="1"/>
      </c:catAx>
      <c:valAx>
        <c:axId val="7588966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# Claims</a:t>
                </a:r>
              </a:p>
            </c:rich>
          </c:tx>
          <c:layout>
            <c:manualLayout>
              <c:xMode val="edge"/>
              <c:yMode val="edge"/>
              <c:x val="2.930408171660678E-2"/>
              <c:y val="0.4275377446280026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88774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Company</a:t>
            </a:r>
            <a:r>
              <a:rPr lang="en-US" baseline="0" dirty="0" smtClean="0"/>
              <a:t> B</a:t>
            </a:r>
            <a:r>
              <a:rPr lang="en-US" dirty="0" smtClean="0"/>
              <a:t> </a:t>
            </a:r>
            <a:r>
              <a:rPr lang="en-US" dirty="0"/>
              <a:t>2001-2005
Top 3 Injuries by Body Part/Type </a:t>
            </a:r>
          </a:p>
        </c:rich>
      </c:tx>
      <c:spPr>
        <a:noFill/>
        <a:ln w="25400">
          <a:noFill/>
        </a:ln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Sheet1!$A$49:$A$51</c:f>
              <c:strCache>
                <c:ptCount val="3"/>
                <c:pt idx="0">
                  <c:v>Finger Lacerations</c:v>
                </c:pt>
                <c:pt idx="1">
                  <c:v>Eye Injury</c:v>
                </c:pt>
                <c:pt idx="2">
                  <c:v>Back Sprain</c:v>
                </c:pt>
              </c:strCache>
            </c:strRef>
          </c:cat>
          <c:val>
            <c:numRef>
              <c:f>Sheet1!$B$49:$B$51</c:f>
              <c:numCache>
                <c:formatCode>General</c:formatCode>
                <c:ptCount val="3"/>
                <c:pt idx="0">
                  <c:v>12</c:v>
                </c:pt>
                <c:pt idx="1">
                  <c:v>10</c:v>
                </c:pt>
                <c:pt idx="2">
                  <c:v>8</c:v>
                </c:pt>
              </c:numCache>
            </c:numRef>
          </c:val>
        </c:ser>
        <c:dLbls>
          <c:showVal val="1"/>
        </c:dLbls>
        <c:axId val="84884864"/>
        <c:axId val="84915712"/>
      </c:barChart>
      <c:catAx>
        <c:axId val="848848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Body Part/Type </a:t>
                </a:r>
              </a:p>
            </c:rich>
          </c:tx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915712"/>
        <c:crosses val="autoZero"/>
        <c:auto val="1"/>
        <c:lblAlgn val="ctr"/>
        <c:lblOffset val="100"/>
        <c:tickLblSkip val="1"/>
        <c:tickMarkSkip val="1"/>
      </c:catAx>
      <c:valAx>
        <c:axId val="8491571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Injuries</a:t>
                </a:r>
              </a:p>
            </c:rich>
          </c:tx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88486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3AF491A-6E43-41EA-99ED-2B101B8626C2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CBC06AF-C1FF-4BB8-BADC-CD9AFC774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491A-6E43-41EA-99ED-2B101B8626C2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6AF-C1FF-4BB8-BADC-CD9AFC774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491A-6E43-41EA-99ED-2B101B8626C2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6AF-C1FF-4BB8-BADC-CD9AFC774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491A-6E43-41EA-99ED-2B101B8626C2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6AF-C1FF-4BB8-BADC-CD9AFC774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491A-6E43-41EA-99ED-2B101B8626C2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6AF-C1FF-4BB8-BADC-CD9AFC774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491A-6E43-41EA-99ED-2B101B8626C2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6AF-C1FF-4BB8-BADC-CD9AFC774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AF491A-6E43-41EA-99ED-2B101B8626C2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BC06AF-C1FF-4BB8-BADC-CD9AFC774C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3AF491A-6E43-41EA-99ED-2B101B8626C2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CBC06AF-C1FF-4BB8-BADC-CD9AFC774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491A-6E43-41EA-99ED-2B101B8626C2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6AF-C1FF-4BB8-BADC-CD9AFC774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491A-6E43-41EA-99ED-2B101B8626C2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6AF-C1FF-4BB8-BADC-CD9AFC774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491A-6E43-41EA-99ED-2B101B8626C2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6AF-C1FF-4BB8-BADC-CD9AFC774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AF491A-6E43-41EA-99ED-2B101B8626C2}" type="datetimeFigureOut">
              <a:rPr lang="en-US" smtClean="0"/>
              <a:pPr/>
              <a:t>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CBC06AF-C1FF-4BB8-BADC-CD9AFC774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Statistics to Focus Your Safety Efforts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Vanessa Pellegrino, MS</a:t>
            </a:r>
          </a:p>
          <a:p>
            <a:r>
              <a:rPr lang="en-US" dirty="0" err="1" smtClean="0"/>
              <a:t>Alphaport</a:t>
            </a:r>
            <a:r>
              <a:rPr lang="en-US" dirty="0" smtClean="0"/>
              <a:t>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80987" y="509587"/>
          <a:ext cx="8582025" cy="583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066800"/>
          <a:ext cx="8839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02202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228600" y="762000"/>
          <a:ext cx="86106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Methods </a:t>
            </a:r>
          </a:p>
          <a:p>
            <a:pPr lvl="2"/>
            <a:r>
              <a:rPr lang="en-US" dirty="0" smtClean="0"/>
              <a:t>Pure numbers</a:t>
            </a:r>
          </a:p>
          <a:p>
            <a:pPr lvl="2"/>
            <a:r>
              <a:rPr lang="en-US" dirty="0" smtClean="0"/>
              <a:t>Risk Matrix</a:t>
            </a:r>
          </a:p>
          <a:p>
            <a:pPr lvl="2"/>
            <a:r>
              <a:rPr lang="en-US" dirty="0" smtClean="0"/>
              <a:t>Cost</a:t>
            </a:r>
          </a:p>
          <a:p>
            <a:pPr lvl="2"/>
            <a:r>
              <a:rPr lang="en-US" dirty="0" smtClean="0"/>
              <a:t>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381000" y="609600"/>
          <a:ext cx="8382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80987" y="509587"/>
          <a:ext cx="8582025" cy="583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Matrix</a:t>
            </a:r>
            <a:endParaRPr lang="en-US" dirty="0"/>
          </a:p>
        </p:txBody>
      </p:sp>
      <p:pic>
        <p:nvPicPr>
          <p:cNvPr id="4" name="Content Placeholder 3" descr="Risk Matri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599" y="2057400"/>
            <a:ext cx="8086951" cy="3733800"/>
          </a:xfrm>
        </p:spPr>
      </p:pic>
      <p:sp>
        <p:nvSpPr>
          <p:cNvPr id="5" name="Rounded Rectangle 4"/>
          <p:cNvSpPr/>
          <p:nvPr/>
        </p:nvSpPr>
        <p:spPr>
          <a:xfrm>
            <a:off x="6400800" y="685800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FDIC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066800" y="990600"/>
            <a:ext cx="7391400" cy="1524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smtClean="0"/>
              <a:t>Falls from Elevation 	(I=5 P=Low 2)=7</a:t>
            </a:r>
          </a:p>
          <a:p>
            <a:pPr lvl="2"/>
            <a:r>
              <a:rPr lang="en-US" dirty="0" smtClean="0"/>
              <a:t>Back Strains               	(I=4 P=Very Low 1)=5</a:t>
            </a:r>
          </a:p>
          <a:p>
            <a:pPr lvl="2"/>
            <a:r>
              <a:rPr lang="en-US" dirty="0" smtClean="0"/>
              <a:t>Hand Lacerations     	(I=2 P=High 4)=6</a:t>
            </a:r>
          </a:p>
        </p:txBody>
      </p:sp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0" y="2895600"/>
          <a:ext cx="8805725" cy="3193691"/>
        </p:xfrm>
        <a:graphic>
          <a:graphicData uri="http://schemas.openxmlformats.org/presentationml/2006/ole">
            <p:oleObj spid="_x0000_s30725" name="Worksheet" r:id="rId3" imgW="4543408" imgH="1647757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do you get costs?</a:t>
            </a:r>
          </a:p>
          <a:p>
            <a:pPr lvl="1"/>
            <a:r>
              <a:rPr lang="en-US" dirty="0" smtClean="0"/>
              <a:t>Worker’s compensation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>
              <a:buNone/>
            </a:pPr>
            <a:r>
              <a:rPr lang="en-US" sz="4400" dirty="0" smtClean="0"/>
              <a:t>Data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1.Gathering </a:t>
            </a:r>
          </a:p>
          <a:p>
            <a:pPr lvl="2"/>
            <a:r>
              <a:rPr lang="en-US" dirty="0" smtClean="0"/>
              <a:t>what data should I gather?</a:t>
            </a:r>
          </a:p>
          <a:p>
            <a:pPr lvl="1">
              <a:buNone/>
            </a:pPr>
            <a:r>
              <a:rPr lang="en-US" dirty="0" smtClean="0"/>
              <a:t>2. Analyzing</a:t>
            </a:r>
          </a:p>
          <a:p>
            <a:pPr lvl="2"/>
            <a:r>
              <a:rPr lang="en-US" dirty="0" smtClean="0"/>
              <a:t>how should I look at the data?</a:t>
            </a:r>
          </a:p>
          <a:p>
            <a:pPr lvl="1">
              <a:buNone/>
            </a:pPr>
            <a:r>
              <a:rPr lang="en-US" dirty="0" smtClean="0"/>
              <a:t>3. Prioritizing </a:t>
            </a:r>
          </a:p>
          <a:p>
            <a:pPr lvl="2"/>
            <a:r>
              <a:rPr lang="en-US" dirty="0" smtClean="0"/>
              <a:t>which should I focus on first?</a:t>
            </a:r>
          </a:p>
          <a:p>
            <a:pPr lvl="1">
              <a:buNone/>
            </a:pPr>
            <a:r>
              <a:rPr lang="en-US" dirty="0" smtClean="0"/>
              <a:t>4. Presenting </a:t>
            </a:r>
          </a:p>
          <a:p>
            <a:pPr lvl="2"/>
            <a:r>
              <a:rPr lang="en-US" dirty="0" smtClean="0"/>
              <a:t>how should I present the data?</a:t>
            </a:r>
          </a:p>
          <a:p>
            <a:pPr lvl="1"/>
            <a:endParaRPr lang="en-US" dirty="0"/>
          </a:p>
        </p:txBody>
      </p:sp>
      <p:pic>
        <p:nvPicPr>
          <p:cNvPr id="4" name="Picture 3" descr="Star---Smiling-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1447800"/>
            <a:ext cx="1887354" cy="1933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mood/feel of the workers?</a:t>
            </a:r>
          </a:p>
          <a:p>
            <a:r>
              <a:rPr lang="en-US" dirty="0" smtClean="0"/>
              <a:t>What do the employees feel is a priority?</a:t>
            </a:r>
          </a:p>
          <a:p>
            <a:r>
              <a:rPr lang="en-US" dirty="0" smtClean="0"/>
              <a:t>What does management/supervisors feel is a priority?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Obtaining buy in </a:t>
            </a:r>
          </a:p>
          <a:p>
            <a:pPr lvl="1"/>
            <a:r>
              <a:rPr lang="en-US" dirty="0" smtClean="0"/>
              <a:t>Make the data visual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066800" y="2438400"/>
          <a:ext cx="7345529" cy="3439043"/>
        </p:xfrm>
        <a:graphic>
          <a:graphicData uri="http://schemas.openxmlformats.org/presentationml/2006/ole">
            <p:oleObj spid="_x0000_s26626" name="Worksheet" r:id="rId3" imgW="2095567" imgH="981143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28600" y="762000"/>
          <a:ext cx="86106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533400" y="2362200"/>
          <a:ext cx="8186738" cy="2566988"/>
        </p:xfrm>
        <a:graphic>
          <a:graphicData uri="http://schemas.openxmlformats.org/presentationml/2006/ole">
            <p:oleObj spid="_x0000_s27651" name="Worksheet" r:id="rId3" imgW="2095567" imgH="65715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152400" y="762000"/>
          <a:ext cx="8763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 to reduce injuries</a:t>
            </a:r>
          </a:p>
          <a:p>
            <a:r>
              <a:rPr lang="en-US" dirty="0" smtClean="0"/>
              <a:t>Assist you in not being as overwhelmed</a:t>
            </a:r>
          </a:p>
          <a:p>
            <a:r>
              <a:rPr lang="en-US" dirty="0" smtClean="0"/>
              <a:t>Assist you in streamlining resources</a:t>
            </a:r>
          </a:p>
          <a:p>
            <a:r>
              <a:rPr lang="en-US" dirty="0" smtClean="0"/>
              <a:t>Persuading management/employees</a:t>
            </a:r>
          </a:p>
          <a:p>
            <a:r>
              <a:rPr lang="en-US" dirty="0" smtClean="0"/>
              <a:t>Knowing at the end of the day “I worked on the most important item there was today”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uble Wave 5"/>
          <p:cNvSpPr/>
          <p:nvPr/>
        </p:nvSpPr>
        <p:spPr>
          <a:xfrm>
            <a:off x="990600" y="1219200"/>
            <a:ext cx="7086600" cy="2209800"/>
          </a:xfrm>
          <a:prstGeom prst="doubleWav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tx1"/>
                </a:solidFill>
              </a:rPr>
              <a:t>TRENDS</a:t>
            </a:r>
            <a:endParaRPr lang="en-US" sz="8000" b="1" dirty="0">
              <a:solidFill>
                <a:schemeClr val="tx1"/>
              </a:solidFill>
            </a:endParaRPr>
          </a:p>
        </p:txBody>
      </p:sp>
      <p:pic>
        <p:nvPicPr>
          <p:cNvPr id="37890" name="Picture 2" descr="http://crazybob.org/uploaded_images/key-7379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4114800"/>
            <a:ext cx="2381250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What data should we pick?</a:t>
            </a:r>
          </a:p>
          <a:p>
            <a:pPr lvl="2"/>
            <a:r>
              <a:rPr lang="en-US" dirty="0" smtClean="0"/>
              <a:t>Accidents – lost time, OSHA recordable, first aid</a:t>
            </a:r>
          </a:p>
          <a:p>
            <a:pPr lvl="2"/>
            <a:r>
              <a:rPr lang="en-US" dirty="0" smtClean="0"/>
              <a:t>Workers compensation cases/costs</a:t>
            </a:r>
          </a:p>
          <a:p>
            <a:pPr lvl="2"/>
            <a:r>
              <a:rPr lang="en-US" dirty="0" smtClean="0"/>
              <a:t>Discipline records</a:t>
            </a:r>
          </a:p>
          <a:p>
            <a:pPr lvl="1">
              <a:buClr>
                <a:srgbClr val="438086"/>
              </a:buClr>
            </a:pPr>
            <a:r>
              <a:rPr lang="en-US" dirty="0" smtClean="0">
                <a:solidFill>
                  <a:srgbClr val="438086"/>
                </a:solidFill>
              </a:rPr>
              <a:t>Over what time period?</a:t>
            </a:r>
          </a:p>
          <a:p>
            <a:pPr lvl="2">
              <a:buClr>
                <a:srgbClr val="438086"/>
              </a:buClr>
            </a:pPr>
            <a:r>
              <a:rPr lang="en-US" dirty="0" smtClean="0"/>
              <a:t>3-5 years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81000" y="838200"/>
          <a:ext cx="85344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057400" y="685800"/>
          <a:ext cx="4419600" cy="5938838"/>
        </p:xfrm>
        <a:graphic>
          <a:graphicData uri="http://schemas.openxmlformats.org/presentationml/2006/ole">
            <p:oleObj spid="_x0000_s1027" name="Worksheet" r:id="rId3" imgW="3657600" imgH="491490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685800"/>
          <a:ext cx="5562599" cy="6172204"/>
        </p:xfrm>
        <a:graphic>
          <a:graphicData uri="http://schemas.openxmlformats.org/drawingml/2006/table">
            <a:tbl>
              <a:tblPr/>
              <a:tblGrid>
                <a:gridCol w="1256296"/>
                <a:gridCol w="743308"/>
                <a:gridCol w="1130667"/>
                <a:gridCol w="1371456"/>
                <a:gridCol w="1060872"/>
              </a:tblGrid>
              <a:tr h="284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latin typeface="Arial"/>
                        </a:rPr>
                        <a:t>Supervisor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Date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Who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Offense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"/>
                        </a:rPr>
                        <a:t>Discipline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12/19/2007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Safety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Counseling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41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7/18/2008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Safety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Counseling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11/30/2007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LOTO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 day Susp.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12/21/2007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Personnel Interaction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 day Susp.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12/21/2007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Personnel Interaction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 day Susp.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2/7/2008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LOTO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 day Susp.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4/19/2008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quality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Counseling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4/19/2008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quality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Counseling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1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4/10/2008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quality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Counseling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10/4/2007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quality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Counseling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9/6/2007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LOTO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 day Susp.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10/4/2007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quality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Counseling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12/18/2007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Safety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Counseling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8/28/2007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Safety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Written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1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9/6/2007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LOTO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 day Susp.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11/8/2007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Plant Policy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 day Susp.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7/22/2008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Safety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Written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7/23/2008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quality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Written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1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8/4/2008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quality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Susp.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3/14/2008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quality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Counseling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41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3/14/2008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quality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Counseling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3/18/2008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LOTO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 day Susp.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4/19/2008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Safety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verbal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3/31/2008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Arguing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Susp.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7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latin typeface="Arial"/>
                        </a:rPr>
                        <a:t>8/28/2008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LOTO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3 day </a:t>
                      </a:r>
                      <a:r>
                        <a:rPr lang="en-US" sz="900" b="0" i="0" u="none" strike="noStrike" dirty="0" err="1">
                          <a:latin typeface="Arial"/>
                        </a:rPr>
                        <a:t>Susp</a:t>
                      </a:r>
                      <a:r>
                        <a:rPr lang="en-US" sz="900" b="0" i="0" u="none" strike="noStrike" dirty="0">
                          <a:latin typeface="Arial"/>
                        </a:rPr>
                        <a:t>.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rgbClr val="438086"/>
              </a:buClr>
            </a:pPr>
            <a:r>
              <a:rPr lang="en-US" dirty="0" smtClean="0">
                <a:solidFill>
                  <a:srgbClr val="438086"/>
                </a:solidFill>
              </a:rPr>
              <a:t>What are we going to analyze?</a:t>
            </a:r>
            <a:endParaRPr lang="en-US" dirty="0" smtClean="0"/>
          </a:p>
          <a:p>
            <a:pPr lvl="2"/>
            <a:r>
              <a:rPr lang="en-US" dirty="0" smtClean="0"/>
              <a:t>Day of week/shift/Supervisor/Division</a:t>
            </a:r>
          </a:p>
          <a:p>
            <a:pPr lvl="2"/>
            <a:r>
              <a:rPr lang="en-US" dirty="0" smtClean="0"/>
              <a:t>Accident Type/Injury Type/Body Part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 the math</a:t>
            </a:r>
          </a:p>
          <a:p>
            <a:pPr lvl="1"/>
            <a:r>
              <a:rPr lang="en-US" dirty="0" smtClean="0"/>
              <a:t>See what you see</a:t>
            </a:r>
          </a:p>
          <a:p>
            <a:pPr lvl="1"/>
            <a:r>
              <a:rPr lang="en-US" dirty="0" smtClean="0"/>
              <a:t>Ask this question:</a:t>
            </a:r>
          </a:p>
          <a:p>
            <a:pPr lvl="2"/>
            <a:r>
              <a:rPr lang="en-US" dirty="0" smtClean="0"/>
              <a:t>What’s the cause behind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80987" y="509587"/>
          <a:ext cx="8582025" cy="583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643</TotalTime>
  <Words>400</Words>
  <Application>Microsoft Office PowerPoint</Application>
  <PresentationFormat>On-screen Show (4:3)</PresentationFormat>
  <Paragraphs>211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Urban</vt:lpstr>
      <vt:lpstr>Worksheet</vt:lpstr>
      <vt:lpstr>Microsoft Office Excel Worksheet</vt:lpstr>
      <vt:lpstr>Using Statistics to Focus Your Safety Efforts</vt:lpstr>
      <vt:lpstr>Overview</vt:lpstr>
      <vt:lpstr>Slide 3</vt:lpstr>
      <vt:lpstr>Gathering</vt:lpstr>
      <vt:lpstr>Slide 5</vt:lpstr>
      <vt:lpstr>Slide 6</vt:lpstr>
      <vt:lpstr>Slide 7</vt:lpstr>
      <vt:lpstr>Analyzing</vt:lpstr>
      <vt:lpstr>Slide 9</vt:lpstr>
      <vt:lpstr>Slide 10</vt:lpstr>
      <vt:lpstr>Slide 11</vt:lpstr>
      <vt:lpstr>Slide 12</vt:lpstr>
      <vt:lpstr>Slide 13</vt:lpstr>
      <vt:lpstr>Prioritizing</vt:lpstr>
      <vt:lpstr>Slide 15</vt:lpstr>
      <vt:lpstr>Slide 16</vt:lpstr>
      <vt:lpstr>Risk Matrix</vt:lpstr>
      <vt:lpstr>Slide 18</vt:lpstr>
      <vt:lpstr>Cost</vt:lpstr>
      <vt:lpstr>Culture</vt:lpstr>
      <vt:lpstr>Presenting</vt:lpstr>
      <vt:lpstr>Slide 22</vt:lpstr>
      <vt:lpstr>Slide 23</vt:lpstr>
      <vt:lpstr>Slide 24</vt:lpstr>
      <vt:lpstr>Slide 25</vt:lpstr>
      <vt:lpstr>In 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Statistics to Focus Your Safety Program</dc:title>
  <dc:creator>vpellegr</dc:creator>
  <cp:lastModifiedBy>vpellegr</cp:lastModifiedBy>
  <cp:revision>65</cp:revision>
  <dcterms:created xsi:type="dcterms:W3CDTF">2010-08-29T15:29:53Z</dcterms:created>
  <dcterms:modified xsi:type="dcterms:W3CDTF">2011-01-21T20:02:48Z</dcterms:modified>
</cp:coreProperties>
</file>